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93FF46F-442E-4FEF-A49E-F2C275FAD752}">
  <a:tblStyle styleId="{293FF46F-442E-4FEF-A49E-F2C275FAD7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bef34b28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bef34b28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ff9bbdfc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ff9bbdfc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ff9bbdfc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ff9bbdfc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4565aa07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4565aa07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d23d0a28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d23d0a28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d23d0a28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d23d0a28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bef34b28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bef34b28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bef34b28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bef34b28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d23d0a28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d23d0a28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bef34b28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bef34b28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231e36602fd62b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231e36602fd62b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bef34b28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bef34b28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d4a9d55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d4a9d55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d41a4ce9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6d41a4ce9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bef34b28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7bef34b28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4a9d55c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4a9d55c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d23d0a28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d23d0a28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d3cdee94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d3cdee94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daa26b4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daa26b4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bef34b28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bef34b28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bef34b28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bef34b28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ff9bbdfc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ff9bbdfc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bef34b28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bef34b28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daa26b49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daa26b49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6f1498e56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6f1498e5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daa26b49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7daa26b49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bef34b28b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bef34b28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daa26b49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7daa26b49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f1498e56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6f1498e56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daa26b49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daa26b49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7daa26b49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7daa26b49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6f1498e56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6f1498e56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ff9bbdfc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ff9bbdfc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6f1498e56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6f1498e56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daa26b49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7daa26b49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daa26b49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daa26b49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6f1498e56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6f1498e56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f1498e56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f1498e56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6f1498e56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6f1498e56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f1498e567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6f1498e56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6f1498e56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6f1498e56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7bef34b28b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7bef34b28b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2e31e49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2e31e49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ff9bbdfc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ff9bbdfc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82e31e49e3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82e31e49e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82e31e49e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82e31e49e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82e31e49e3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82e31e49e3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82e31e49e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82e31e49e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82e31e49e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82e31e49e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82e31e49e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82e31e49e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82d68ae5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82d68ae5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82d68ae5e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82d68ae5e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82d68ae5e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82d68ae5e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5ff9bbdfc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5ff9bbdfc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bef34b2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bef34b2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bef34b28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bef34b28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d23d0a28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d23d0a28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d2955bd6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d2955bd6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3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4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6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7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671250" y="421350"/>
            <a:ext cx="7801500" cy="23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</a:rPr>
              <a:t>An Efficient and Usable Client-Side Cross Platform Compatible Phishing Prevention Application</a:t>
            </a:r>
            <a:endParaRPr b="1" sz="2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THIRD REVIEW</a:t>
            </a:r>
            <a:endParaRPr b="1" sz="1800">
              <a:solidFill>
                <a:srgbClr val="000000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376675" y="2729450"/>
            <a:ext cx="3618000" cy="20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3200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57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Submitted by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N. Dhanush		2016103021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G. Santhosh		2016103057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S. Ben Stewart	2016103513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748250" y="2729450"/>
            <a:ext cx="3618000" cy="20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3200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57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Guide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Dr. Angelin Gladston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Associate Professor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Department of CSE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" name="Google Shape;109;p22"/>
          <p:cNvGraphicFramePr/>
          <p:nvPr/>
        </p:nvGraphicFramePr>
        <p:xfrm>
          <a:off x="478438" y="91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{293FF46F-442E-4FEF-A49E-F2C275FAD752}</a:tableStyleId>
              </a:tblPr>
              <a:tblGrid>
                <a:gridCol w="2572325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Paper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Journal/Conf. , Year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Contributions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Limitations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Large-Scale Automatic Classification of Phishing Pages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Proc. Netw. Distrib. Syst. Security Symp., 2010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Machine learning model can be used with reliable accuracy.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Needs blacklist for updating.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CANTINA: A feature-rich machine learning framework for detecting phishing Web sites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ACM Trans. Inf. Syst. Secur., 2011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SHA1 based similarity check for similar looking sites.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SHA1 could be manipulated.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novel approach to protect against phishing attacks at client side using auto-updated white-list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EURASIP J. Inf. Secur., vol. 2016, no. 1, Dec. 2016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Auto-updated whitelist for faster detection of sites on average.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temporally resilient.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Fuzzy Rough Set Feature Selection to Enhance Phishing Attack Detection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IEEE International Conference on Fuzzy Systems, June 2019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 selection.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a user oriented application.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PROPOSED SYSTEM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15" name="Google Shape;115;p23"/>
          <p:cNvSpPr txBox="1"/>
          <p:nvPr>
            <p:ph idx="1" type="subTitle"/>
          </p:nvPr>
        </p:nvSpPr>
        <p:spPr>
          <a:xfrm>
            <a:off x="2695825" y="1749050"/>
            <a:ext cx="40551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Platform independent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Browser add-on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Reduce false warnings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Context independent detection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Static observations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SYSTEM ARCHITECTURE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121" name="Google Shape;12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750" y="1546488"/>
            <a:ext cx="7058025" cy="29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ctrTitle"/>
          </p:nvPr>
        </p:nvSpPr>
        <p:spPr>
          <a:xfrm>
            <a:off x="634650" y="290675"/>
            <a:ext cx="7874700" cy="8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HIGH LEVEL BLOCK DIAGRAM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127" name="Google Shape;127;p25"/>
          <p:cNvPicPr preferRelativeResize="0"/>
          <p:nvPr/>
        </p:nvPicPr>
        <p:blipFill rotWithShape="1">
          <a:blip r:embed="rId3">
            <a:alphaModFix/>
          </a:blip>
          <a:srcRect b="16830" l="0" r="0" t="21744"/>
          <a:stretch/>
        </p:blipFill>
        <p:spPr>
          <a:xfrm>
            <a:off x="326825" y="1118375"/>
            <a:ext cx="8490351" cy="358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ctrTitle"/>
          </p:nvPr>
        </p:nvSpPr>
        <p:spPr>
          <a:xfrm>
            <a:off x="217025" y="471300"/>
            <a:ext cx="8544900" cy="7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MODULE LIST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33" name="Google Shape;133;p26"/>
          <p:cNvSpPr txBox="1"/>
          <p:nvPr>
            <p:ph idx="1" type="subTitle"/>
          </p:nvPr>
        </p:nvSpPr>
        <p:spPr>
          <a:xfrm>
            <a:off x="1627050" y="1343425"/>
            <a:ext cx="40683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Add on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Background script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Content script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Background process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Dispatcher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Phish Detector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Target Identifier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34" name="Google Shape;134;p26"/>
          <p:cNvSpPr txBox="1"/>
          <p:nvPr>
            <p:ph idx="1" type="subTitle"/>
          </p:nvPr>
        </p:nvSpPr>
        <p:spPr>
          <a:xfrm>
            <a:off x="4847825" y="1343425"/>
            <a:ext cx="40683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Web Browser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HTML content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Output UI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type="ctrTitle"/>
          </p:nvPr>
        </p:nvSpPr>
        <p:spPr>
          <a:xfrm>
            <a:off x="217025" y="471300"/>
            <a:ext cx="8544900" cy="7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ADD-ON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502" y="1377502"/>
            <a:ext cx="8235950" cy="318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BACKGROUND SCRIPT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46" name="Google Shape;146;p28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For each page load redirect</a:t>
            </a:r>
            <a:endParaRPr i="1" sz="1800">
              <a:solidFill>
                <a:srgbClr val="000000"/>
              </a:solidFill>
            </a:endParaRPr>
          </a:p>
          <a:p>
            <a:pPr indent="4572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Add listener to that event</a:t>
            </a:r>
            <a:endParaRPr i="1" sz="1800">
              <a:solidFill>
                <a:srgbClr val="000000"/>
              </a:solidFill>
            </a:endParaRPr>
          </a:p>
          <a:p>
            <a:pPr indent="4572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Get the list of redirects from listener</a:t>
            </a:r>
            <a:endParaRPr i="1" sz="1800">
              <a:solidFill>
                <a:srgbClr val="000000"/>
              </a:solidFill>
            </a:endParaRPr>
          </a:p>
          <a:p>
            <a:pPr indent="4572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If page is fully loaded 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		Send the list of redirects to content script</a:t>
            </a:r>
            <a:endParaRPr i="1" sz="1800">
              <a:solidFill>
                <a:srgbClr val="000000"/>
              </a:solidFill>
            </a:endParaRPr>
          </a:p>
          <a:p>
            <a:pPr indent="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Done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CONTENT SCRIPT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52" name="Google Shape;152;p29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For each page load redirect</a:t>
            </a:r>
            <a:endParaRPr i="1" sz="1800">
              <a:solidFill>
                <a:srgbClr val="000000"/>
              </a:solidFill>
            </a:endParaRPr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If page is fully loaded </a:t>
            </a:r>
            <a:endParaRPr i="1" sz="1800">
              <a:solidFill>
                <a:srgbClr val="000000"/>
              </a:solidFill>
            </a:endParaRPr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the URL from the tab</a:t>
            </a:r>
            <a:endParaRPr i="1" sz="1800">
              <a:solidFill>
                <a:srgbClr val="000000"/>
              </a:solidFill>
            </a:endParaRPr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the HTML content from innerHTML tag</a:t>
            </a:r>
            <a:endParaRPr i="1" sz="1800">
              <a:solidFill>
                <a:srgbClr val="000000"/>
              </a:solidFill>
            </a:endParaRPr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redirection list from background script</a:t>
            </a:r>
            <a:endParaRPr i="1" sz="1800">
              <a:solidFill>
                <a:srgbClr val="000000"/>
              </a:solidFill>
            </a:endParaRPr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Send them to the background process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Done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type="ctrTitle"/>
          </p:nvPr>
        </p:nvSpPr>
        <p:spPr>
          <a:xfrm>
            <a:off x="217025" y="471300"/>
            <a:ext cx="8544900" cy="7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BACKGROUND PROCESS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158" name="Google Shape;158;p30"/>
          <p:cNvPicPr preferRelativeResize="0"/>
          <p:nvPr/>
        </p:nvPicPr>
        <p:blipFill rotWithShape="1">
          <a:blip r:embed="rId3">
            <a:alphaModFix/>
          </a:blip>
          <a:srcRect b="22417" l="0" r="0" t="22379"/>
          <a:stretch/>
        </p:blipFill>
        <p:spPr>
          <a:xfrm>
            <a:off x="2013975" y="1111275"/>
            <a:ext cx="4951001" cy="381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DISPATCHER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64" name="Google Shape;164;p31"/>
          <p:cNvSpPr txBox="1"/>
          <p:nvPr>
            <p:ph idx="1" type="subTitle"/>
          </p:nvPr>
        </p:nvSpPr>
        <p:spPr>
          <a:xfrm>
            <a:off x="506150" y="1375300"/>
            <a:ext cx="45441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If page address is in whitelist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Send the GREEN signal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Else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Send content to phish detector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results from phish detector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If phish is FALSE</a:t>
            </a:r>
            <a:endParaRPr i="1" sz="1800">
              <a:solidFill>
                <a:srgbClr val="000000"/>
              </a:solidFill>
            </a:endParaRPr>
          </a:p>
          <a:p>
            <a:pPr indent="4572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Send the GREEN signal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  <p:sp>
        <p:nvSpPr>
          <p:cNvPr id="165" name="Google Shape;165;p31"/>
          <p:cNvSpPr txBox="1"/>
          <p:nvPr>
            <p:ph idx="1" type="subTitle"/>
          </p:nvPr>
        </p:nvSpPr>
        <p:spPr>
          <a:xfrm>
            <a:off x="4525900" y="1449875"/>
            <a:ext cx="45441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Else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Send the RED signal</a:t>
            </a:r>
            <a:endParaRPr i="1" sz="1800">
              <a:solidFill>
                <a:srgbClr val="000000"/>
              </a:solidFill>
            </a:endParaRPr>
          </a:p>
          <a:p>
            <a:pPr indent="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Send  content to target identifier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If target is found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Publish target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Else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No target matched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611400" y="317600"/>
            <a:ext cx="19212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OUTLINE</a:t>
            </a:r>
            <a:endParaRPr b="1" sz="3000">
              <a:solidFill>
                <a:srgbClr val="000000"/>
              </a:solidFill>
            </a:endParaRPr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2572200" y="1223425"/>
            <a:ext cx="39996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INTRODUCTION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OVERALL OBJECTIVE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LITERATURE SURVEY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PROPOSED SYSTEM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HIGH LEVEL BLOCK DIAGRAM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MODULE LIST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IMPLEMENTATION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EVALUATION METRICS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TEST CASES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REFERENCES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PHISH DETECTOR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71" name="Google Shape;171;p32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For each page URL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the fuzzy set feature values for the URL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Load the saved random forest model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Publish the result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Done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3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FUZZY ROUGH SET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77" name="Google Shape;177;p33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Compute indiscernibility matrix M(A)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Reduce M using absorption laws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 - number of non-empty fields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Initialise all fields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For all fields</a:t>
            </a:r>
            <a:endParaRPr i="1" sz="1800">
              <a:solidFill>
                <a:srgbClr val="000000"/>
              </a:solidFill>
            </a:endParaRPr>
          </a:p>
          <a:p>
            <a:pPr indent="4572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Compute fields using formulas R=SUT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Done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ctrTitle"/>
          </p:nvPr>
        </p:nvSpPr>
        <p:spPr>
          <a:xfrm>
            <a:off x="1956150" y="369700"/>
            <a:ext cx="5231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RANDOM FOREST MODEL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83" name="Google Shape;183;p34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For each record in dataset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the fuzzy set feature values 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Create an arff file to save results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Done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Train the dataset with at least 7 splits as random forest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Save the model as pkl file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type="ctrTitle"/>
          </p:nvPr>
        </p:nvSpPr>
        <p:spPr>
          <a:xfrm>
            <a:off x="2060275" y="38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TARGET IDENTIFIER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89" name="Google Shape;189;p35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Remove all href tags in page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Get the hash value for page content 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Compare with values in hash list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If match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	Display target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Else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	No target found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6"/>
          <p:cNvSpPr txBox="1"/>
          <p:nvPr>
            <p:ph type="ctrTitle"/>
          </p:nvPr>
        </p:nvSpPr>
        <p:spPr>
          <a:xfrm>
            <a:off x="2060275" y="665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SHA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95" name="Google Shape;195;p36"/>
          <p:cNvSpPr txBox="1"/>
          <p:nvPr>
            <p:ph idx="1" type="subTitle"/>
          </p:nvPr>
        </p:nvSpPr>
        <p:spPr>
          <a:xfrm>
            <a:off x="1027500" y="826100"/>
            <a:ext cx="7089000" cy="41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Begin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Input is an array 8 items long where each item is 32 bits.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Calculate all the function boxes and store those values. 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input, right shifted by 32 bits, into output. 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the function boxes.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(Input H + Ch + ( (Wt+Kt) AND 2^31 ) ) AND 2^31 As mod1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(sum1 + mod1) AND 2^31 as mod2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(d + mod2) AND 2^31 into output E 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(MA + mod2) AND 2^31 as mod3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Store (sum0 + mod3) AND 2^31 into output A</a:t>
            </a:r>
            <a:endParaRPr i="1" sz="18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Output is an array 8 items long where each item is 32 bits.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End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7"/>
          <p:cNvSpPr txBox="1"/>
          <p:nvPr>
            <p:ph type="ctrTitle"/>
          </p:nvPr>
        </p:nvSpPr>
        <p:spPr>
          <a:xfrm>
            <a:off x="217025" y="471300"/>
            <a:ext cx="8544900" cy="7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WEB BROWSER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201" name="Google Shape;2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7175" y="1431363"/>
            <a:ext cx="6324600" cy="31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/>
          <p:nvPr>
            <p:ph type="ctrTitle"/>
          </p:nvPr>
        </p:nvSpPr>
        <p:spPr>
          <a:xfrm>
            <a:off x="2060275" y="252325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OUTPUT UI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07" name="Google Shape;207;p38"/>
          <p:cNvSpPr txBox="1"/>
          <p:nvPr>
            <p:ph idx="1" type="subTitle"/>
          </p:nvPr>
        </p:nvSpPr>
        <p:spPr>
          <a:xfrm>
            <a:off x="1027500" y="1001900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Begin</a:t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If site is phish</a:t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	Change icon to red</a:t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	Display warning message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If site has target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	Display target link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Else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	Display no target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Else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Change icon to green</a:t>
            </a:r>
            <a:endParaRPr i="1" sz="1700">
              <a:solidFill>
                <a:srgbClr val="000000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	Display safe to proceed message</a:t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000000"/>
                </a:solidFill>
              </a:rPr>
              <a:t>End</a:t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9"/>
          <p:cNvSpPr txBox="1"/>
          <p:nvPr>
            <p:ph idx="1" type="subTitle"/>
          </p:nvPr>
        </p:nvSpPr>
        <p:spPr>
          <a:xfrm>
            <a:off x="1627050" y="1343425"/>
            <a:ext cx="40683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Add on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Background script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Content script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Background process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Dispatcher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Phish Detector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Target Identifier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13" name="Google Shape;213;p39"/>
          <p:cNvSpPr txBox="1"/>
          <p:nvPr>
            <p:ph idx="1" type="subTitle"/>
          </p:nvPr>
        </p:nvSpPr>
        <p:spPr>
          <a:xfrm>
            <a:off x="4847825" y="1343425"/>
            <a:ext cx="40683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Web Browser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HTML content</a:t>
            </a:r>
            <a:endParaRPr sz="1800">
              <a:solidFill>
                <a:srgbClr val="000000"/>
              </a:solidFill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Output UI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14" name="Google Shape;214;p39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IMPLEMENTATION</a:t>
            </a:r>
            <a:endParaRPr sz="3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CONTENT SCRIPT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220" name="Google Shape;22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4875" y="1069100"/>
            <a:ext cx="6155851" cy="384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1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CONTENT SCRIPT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26" name="Google Shape;226;p41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//Retrieve URL JS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tablink = tab.url;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//Retrieve Page content PHP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$site=$_POST['url'];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$html = file_get_contents($site);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INTRODUCTION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3031525" y="1717325"/>
            <a:ext cx="33492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Phishing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Lists of such sites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Time constraints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Computational resources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Vulnerabilities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Cross platform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2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BACKGROUND</a:t>
            </a:r>
            <a:r>
              <a:rPr b="1" lang="en" sz="3000">
                <a:solidFill>
                  <a:srgbClr val="000000"/>
                </a:solidFill>
              </a:rPr>
              <a:t> SCRIPT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232" name="Google Shape;23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4875" y="1069100"/>
            <a:ext cx="6155851" cy="384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3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BACKGROUND SCRIPT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38" name="Google Shape;238;p43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//URL path item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url: pathItem.url,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status: pathItem.status_line,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redirect_type: pathItem.redirect_type,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redirect_url: pathItem.redirect_url,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meta_timer: pathItem.meta_timer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4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DATASET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44" name="Google Shape;244;p44"/>
          <p:cNvSpPr txBox="1"/>
          <p:nvPr>
            <p:ph idx="1" type="subTitle"/>
          </p:nvPr>
        </p:nvSpPr>
        <p:spPr>
          <a:xfrm>
            <a:off x="2824200" y="1367525"/>
            <a:ext cx="3495600" cy="16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30 features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23827 records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Scraped from PhishTank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Up-to-date 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5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FEATURE SELECTION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250" name="Google Shape;25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7688" y="1069100"/>
            <a:ext cx="6810236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6"/>
          <p:cNvSpPr txBox="1"/>
          <p:nvPr>
            <p:ph type="ctrTitle"/>
          </p:nvPr>
        </p:nvSpPr>
        <p:spPr>
          <a:xfrm>
            <a:off x="2070500" y="2084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FEATURE SELECTION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56" name="Google Shape;256;p46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selector = RoughSetsSelector()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X_selected = selector.fit(X, y).transform(X)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7"/>
          <p:cNvSpPr txBox="1"/>
          <p:nvPr>
            <p:ph type="ctrTitle"/>
          </p:nvPr>
        </p:nvSpPr>
        <p:spPr>
          <a:xfrm>
            <a:off x="1453200" y="474900"/>
            <a:ext cx="6237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RANDOM FOREST MODEL</a:t>
            </a:r>
            <a:endParaRPr b="1" sz="30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WITHOUT FEATURE SELECTION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262" name="Google Shape;262;p47"/>
          <p:cNvPicPr preferRelativeResize="0"/>
          <p:nvPr/>
        </p:nvPicPr>
        <p:blipFill rotWithShape="1">
          <a:blip r:embed="rId3">
            <a:alphaModFix/>
          </a:blip>
          <a:srcRect b="0" l="199" r="189" t="0"/>
          <a:stretch/>
        </p:blipFill>
        <p:spPr>
          <a:xfrm>
            <a:off x="862838" y="1335600"/>
            <a:ext cx="7418330" cy="350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8"/>
          <p:cNvSpPr txBox="1"/>
          <p:nvPr>
            <p:ph type="ctrTitle"/>
          </p:nvPr>
        </p:nvSpPr>
        <p:spPr>
          <a:xfrm>
            <a:off x="1453200" y="474900"/>
            <a:ext cx="6237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RANDOM FOREST MODEL</a:t>
            </a:r>
            <a:endParaRPr b="1" sz="30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WITH FEATURE SELECTION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268" name="Google Shape;26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2838" y="1335600"/>
            <a:ext cx="7418330" cy="350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RANDOM FOREST MODEL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74" name="Google Shape;274;p49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//create model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clf4=RandomForestClassifier(min_samples_split=7)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clf4.fit(features_train, labels_train)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//save the model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joblib.dump(clf4, 'classifier/random_forest.pkl', compress=9)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//feature weightage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importances = clf4.feature_importances_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//confusion matrix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print metrics.confusion_matrix(labels_test, pred4)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0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TARGET IDENTIFIER</a:t>
            </a:r>
            <a:endParaRPr b="1" sz="3000">
              <a:solidFill>
                <a:srgbClr val="000000"/>
              </a:solidFill>
            </a:endParaRPr>
          </a:p>
        </p:txBody>
      </p:sp>
      <p:sp>
        <p:nvSpPr>
          <p:cNvPr id="280" name="Google Shape;280;p50"/>
          <p:cNvSpPr txBox="1"/>
          <p:nvPr>
            <p:ph idx="1" type="subTitle"/>
          </p:nvPr>
        </p:nvSpPr>
        <p:spPr>
          <a:xfrm>
            <a:off x="1027500" y="2055575"/>
            <a:ext cx="7089000" cy="27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tags1 = get_tags(lxml.html.parse(path1))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tags2 = get_tags(lxml.html.parse(path2))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diff = difflib.SequenceMatcher()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diff.set_seq1(tags1)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diff.set_seq2(tags2)</a:t>
            </a:r>
            <a:endParaRPr i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	params['url'] = url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r</a:t>
            </a:r>
            <a:r>
              <a:rPr i="1" lang="en" sz="1800">
                <a:solidFill>
                  <a:srgbClr val="000000"/>
                </a:solidFill>
              </a:rPr>
              <a:t>esponse=requests.get(url, headers=headers, params=params)</a:t>
            </a:r>
            <a:endParaRPr i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  <p:pic>
        <p:nvPicPr>
          <p:cNvPr id="281" name="Google Shape;28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488" y="1221500"/>
            <a:ext cx="7681018" cy="68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1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AUTO UPDATED </a:t>
            </a:r>
            <a:r>
              <a:rPr b="1" lang="en" sz="3000">
                <a:solidFill>
                  <a:srgbClr val="000000"/>
                </a:solidFill>
              </a:rPr>
              <a:t>WHITELIST</a:t>
            </a:r>
            <a:endParaRPr sz="3000">
              <a:solidFill>
                <a:srgbClr val="000000"/>
              </a:solidFill>
            </a:endParaRPr>
          </a:p>
        </p:txBody>
      </p:sp>
      <p:pic>
        <p:nvPicPr>
          <p:cNvPr id="287" name="Google Shape;287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551" y="1484375"/>
            <a:ext cx="4153675" cy="264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2952" y="1483747"/>
            <a:ext cx="4153675" cy="2655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OVERALL OBJECTIVE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2478775" y="1853875"/>
            <a:ext cx="40320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Create a phishing list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Cross Platform application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Web browser add-on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Provide temporal resilience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Remove false positives from list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AUTO UPDATED WHITELIST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94" name="Google Shape;294;p52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//insert into whitelist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white_list_file=open('whitelist.txt', "a+")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white_list_file.write(url)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//search whitelist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white_list_file = open('whitelist.txt').read()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white_list = white_list_file.split('\n')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if url in white_list:</a:t>
            </a:r>
            <a:endParaRPr i="1" sz="1800">
              <a:solidFill>
                <a:srgbClr val="000000"/>
              </a:solidFill>
            </a:endParaRPr>
          </a:p>
          <a:p>
            <a:pPr indent="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#url is safe</a:t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3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DISPATCHER</a:t>
            </a:r>
            <a:endParaRPr b="1" sz="3000">
              <a:solidFill>
                <a:srgbClr val="000000"/>
              </a:solidFill>
            </a:endParaRPr>
          </a:p>
        </p:txBody>
      </p:sp>
      <p:sp>
        <p:nvSpPr>
          <p:cNvPr id="300" name="Google Shape;300;p53"/>
          <p:cNvSpPr txBox="1"/>
          <p:nvPr>
            <p:ph idx="1" type="subTitle"/>
          </p:nvPr>
        </p:nvSpPr>
        <p:spPr>
          <a:xfrm>
            <a:off x="1027500" y="1367525"/>
            <a:ext cx="70890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$decision=exec("python test.py $site 2&gt;&amp;1 ");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echo $decision;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//temporal resilience</a:t>
            </a:r>
            <a:endParaRPr i="1" sz="1800">
              <a:solidFill>
                <a:srgbClr val="000000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$decision=exec("python scrape.py single-sites.json 1 data");</a:t>
            </a:r>
            <a:endParaRPr i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4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OUTPUT UI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06" name="Google Shape;30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925" y="1069100"/>
            <a:ext cx="6307305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5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SAFE </a:t>
            </a:r>
            <a:r>
              <a:rPr b="1" lang="en" sz="3000">
                <a:solidFill>
                  <a:srgbClr val="000000"/>
                </a:solidFill>
              </a:rPr>
              <a:t>HTML CONTENT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12" name="Google Shape;31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6175" y="995925"/>
            <a:ext cx="5711644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6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SAFE HTML CONTENT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18" name="Google Shape;31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6175" y="995925"/>
            <a:ext cx="5711644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7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PHISHING</a:t>
            </a:r>
            <a:r>
              <a:rPr b="1" lang="en" sz="3000">
                <a:solidFill>
                  <a:srgbClr val="000000"/>
                </a:solidFill>
              </a:rPr>
              <a:t> HTML CONTENT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24" name="Google Shape;324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6175" y="995925"/>
            <a:ext cx="5711644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8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PHISHING HTML CONTENT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30" name="Google Shape;330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6175" y="995925"/>
            <a:ext cx="5711644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9"/>
          <p:cNvSpPr txBox="1"/>
          <p:nvPr>
            <p:ph type="ctrTitle"/>
          </p:nvPr>
        </p:nvSpPr>
        <p:spPr>
          <a:xfrm>
            <a:off x="1703225" y="208400"/>
            <a:ext cx="55947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WRONG</a:t>
            </a:r>
            <a:r>
              <a:rPr b="1" lang="en" sz="3000">
                <a:solidFill>
                  <a:srgbClr val="000000"/>
                </a:solidFill>
              </a:rPr>
              <a:t> HTML CONTENT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36" name="Google Shape;33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6175" y="995925"/>
            <a:ext cx="5711644" cy="37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60"/>
          <p:cNvSpPr txBox="1"/>
          <p:nvPr>
            <p:ph type="ctrTitle"/>
          </p:nvPr>
        </p:nvSpPr>
        <p:spPr>
          <a:xfrm>
            <a:off x="2314950" y="618800"/>
            <a:ext cx="45141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EVALUATION METRICS</a:t>
            </a:r>
            <a:endParaRPr b="1" sz="3000">
              <a:solidFill>
                <a:srgbClr val="000000"/>
              </a:solidFill>
            </a:endParaRPr>
          </a:p>
        </p:txBody>
      </p:sp>
      <p:sp>
        <p:nvSpPr>
          <p:cNvPr id="342" name="Google Shape;342;p60"/>
          <p:cNvSpPr txBox="1"/>
          <p:nvPr>
            <p:ph idx="1" type="subTitle"/>
          </p:nvPr>
        </p:nvSpPr>
        <p:spPr>
          <a:xfrm>
            <a:off x="721900" y="1462800"/>
            <a:ext cx="7952100" cy="31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Phish detection accuracy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Accuracy = (TP+TN)/(TP+TN+FP+FN)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Target detection ratio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Detection Ratio = (TP)/(TP+TN+FP+FN)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Memory usage profiling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Current total memory usage = Total Memory - (Free + Buffers + Cached)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Addon rendering time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Rendering Time = End time - Start time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Temporal resilience accuracy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Accuracy = (TP+TN)/(TP+TN+FP+FN)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61"/>
          <p:cNvSpPr txBox="1"/>
          <p:nvPr>
            <p:ph type="ctrTitle"/>
          </p:nvPr>
        </p:nvSpPr>
        <p:spPr>
          <a:xfrm>
            <a:off x="1715800" y="602100"/>
            <a:ext cx="59643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PHISH DETECTION ACCURACY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48" name="Google Shape;34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675" y="1462800"/>
            <a:ext cx="3803875" cy="2852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4275" y="1641875"/>
            <a:ext cx="5046399" cy="238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ctrTitle"/>
          </p:nvPr>
        </p:nvSpPr>
        <p:spPr>
          <a:xfrm>
            <a:off x="2052475" y="6858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LITERATURE SURVEY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80" name="Google Shape;80;p17"/>
          <p:cNvSpPr txBox="1"/>
          <p:nvPr>
            <p:ph idx="1" type="subTitle"/>
          </p:nvPr>
        </p:nvSpPr>
        <p:spPr>
          <a:xfrm>
            <a:off x="516925" y="1760550"/>
            <a:ext cx="79557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Previous work by Samuel Marchal, Giovanni Armano, Tommi Grondahl, Kalle Saari, Nidhi Singh, and N. Asokan 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IEEE Trans. Comput., vol. 66, no. 10, pp. 1717-1733, Oct. 2017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Implemented a client-side phishing prevention application.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Had background tasks communicate with a browser add-on.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Not platform independent.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2"/>
          <p:cNvSpPr txBox="1"/>
          <p:nvPr>
            <p:ph type="ctrTitle"/>
          </p:nvPr>
        </p:nvSpPr>
        <p:spPr>
          <a:xfrm>
            <a:off x="1715800" y="342675"/>
            <a:ext cx="59643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TARGET DETECTION RATIO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55" name="Google Shape;35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500" y="1203375"/>
            <a:ext cx="4501200" cy="33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62"/>
          <p:cNvSpPr txBox="1"/>
          <p:nvPr/>
        </p:nvSpPr>
        <p:spPr>
          <a:xfrm>
            <a:off x="4838950" y="1466350"/>
            <a:ext cx="32712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Det. Ratio	0.994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F1 score	0.944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Precision	0.955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Recall		0.933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Computed for threshold=35</a:t>
            </a:r>
            <a:endParaRPr sz="24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3"/>
          <p:cNvSpPr txBox="1"/>
          <p:nvPr>
            <p:ph type="ctrTitle"/>
          </p:nvPr>
        </p:nvSpPr>
        <p:spPr>
          <a:xfrm>
            <a:off x="1715800" y="327100"/>
            <a:ext cx="5964300" cy="63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MEMORY USAGE PROFILING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62" name="Google Shape;362;p63"/>
          <p:cNvPicPr preferRelativeResize="0"/>
          <p:nvPr/>
        </p:nvPicPr>
        <p:blipFill rotWithShape="1">
          <a:blip r:embed="rId3">
            <a:alphaModFix/>
          </a:blip>
          <a:srcRect b="0" l="0" r="29027" t="0"/>
          <a:stretch/>
        </p:blipFill>
        <p:spPr>
          <a:xfrm>
            <a:off x="0" y="1812375"/>
            <a:ext cx="4408326" cy="2709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63"/>
          <p:cNvPicPr preferRelativeResize="0"/>
          <p:nvPr/>
        </p:nvPicPr>
        <p:blipFill rotWithShape="1">
          <a:blip r:embed="rId4">
            <a:alphaModFix/>
          </a:blip>
          <a:srcRect b="0" l="0" r="29348" t="0"/>
          <a:stretch/>
        </p:blipFill>
        <p:spPr>
          <a:xfrm>
            <a:off x="4545700" y="1812375"/>
            <a:ext cx="4388407" cy="2709374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63"/>
          <p:cNvSpPr txBox="1"/>
          <p:nvPr>
            <p:ph type="ctrTitle"/>
          </p:nvPr>
        </p:nvSpPr>
        <p:spPr>
          <a:xfrm>
            <a:off x="413150" y="1122425"/>
            <a:ext cx="4100100" cy="63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</a:rPr>
              <a:t>PHISH DETECTOR 65 MB</a:t>
            </a:r>
            <a:endParaRPr b="1" sz="2400">
              <a:solidFill>
                <a:srgbClr val="000000"/>
              </a:solidFill>
            </a:endParaRPr>
          </a:p>
        </p:txBody>
      </p:sp>
      <p:sp>
        <p:nvSpPr>
          <p:cNvPr id="365" name="Google Shape;365;p63"/>
          <p:cNvSpPr txBox="1"/>
          <p:nvPr>
            <p:ph type="ctrTitle"/>
          </p:nvPr>
        </p:nvSpPr>
        <p:spPr>
          <a:xfrm>
            <a:off x="4782550" y="1122425"/>
            <a:ext cx="4256400" cy="63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</a:rPr>
              <a:t>TARGET IDENTIFIER</a:t>
            </a:r>
            <a:r>
              <a:rPr b="1" lang="en" sz="2400">
                <a:solidFill>
                  <a:srgbClr val="000000"/>
                </a:solidFill>
              </a:rPr>
              <a:t> 45 MB</a:t>
            </a:r>
            <a:endParaRPr b="1"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4"/>
          <p:cNvSpPr txBox="1"/>
          <p:nvPr>
            <p:ph type="ctrTitle"/>
          </p:nvPr>
        </p:nvSpPr>
        <p:spPr>
          <a:xfrm>
            <a:off x="1715800" y="327100"/>
            <a:ext cx="5964300" cy="63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MEMORY USAGE PROFILING</a:t>
            </a:r>
            <a:endParaRPr b="1" sz="3000">
              <a:solidFill>
                <a:srgbClr val="000000"/>
              </a:solidFill>
            </a:endParaRPr>
          </a:p>
        </p:txBody>
      </p:sp>
      <p:sp>
        <p:nvSpPr>
          <p:cNvPr id="371" name="Google Shape;371;p64"/>
          <p:cNvSpPr txBox="1"/>
          <p:nvPr>
            <p:ph type="ctrTitle"/>
          </p:nvPr>
        </p:nvSpPr>
        <p:spPr>
          <a:xfrm>
            <a:off x="2854475" y="881925"/>
            <a:ext cx="4100100" cy="63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</a:rPr>
              <a:t>ADDON 1.9 MB</a:t>
            </a:r>
            <a:endParaRPr b="1" sz="2400">
              <a:solidFill>
                <a:srgbClr val="000000"/>
              </a:solidFill>
            </a:endParaRPr>
          </a:p>
        </p:txBody>
      </p:sp>
      <p:pic>
        <p:nvPicPr>
          <p:cNvPr id="372" name="Google Shape;372;p64"/>
          <p:cNvPicPr preferRelativeResize="0"/>
          <p:nvPr/>
        </p:nvPicPr>
        <p:blipFill rotWithShape="1">
          <a:blip r:embed="rId3">
            <a:alphaModFix/>
          </a:blip>
          <a:srcRect b="36740" l="7200" r="7490" t="4912"/>
          <a:stretch/>
        </p:blipFill>
        <p:spPr>
          <a:xfrm>
            <a:off x="2446225" y="1521224"/>
            <a:ext cx="4916599" cy="336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5"/>
          <p:cNvSpPr txBox="1"/>
          <p:nvPr>
            <p:ph type="ctrTitle"/>
          </p:nvPr>
        </p:nvSpPr>
        <p:spPr>
          <a:xfrm>
            <a:off x="996300" y="229875"/>
            <a:ext cx="71514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ADDON RENDERING BASE TIME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78" name="Google Shape;378;p65"/>
          <p:cNvPicPr preferRelativeResize="0"/>
          <p:nvPr/>
        </p:nvPicPr>
        <p:blipFill rotWithShape="1">
          <a:blip r:embed="rId3">
            <a:alphaModFix/>
          </a:blip>
          <a:srcRect b="37260" l="6843" r="7290" t="4936"/>
          <a:stretch/>
        </p:blipFill>
        <p:spPr>
          <a:xfrm>
            <a:off x="2059138" y="1161797"/>
            <a:ext cx="5277626" cy="35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6"/>
          <p:cNvSpPr txBox="1"/>
          <p:nvPr>
            <p:ph type="ctrTitle"/>
          </p:nvPr>
        </p:nvSpPr>
        <p:spPr>
          <a:xfrm>
            <a:off x="1159950" y="422700"/>
            <a:ext cx="6824100" cy="110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ADDON RENDERING TIME</a:t>
            </a:r>
            <a:endParaRPr b="1" sz="30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</a:rPr>
              <a:t>WITHOUT/WITH </a:t>
            </a:r>
            <a:r>
              <a:rPr b="1" lang="en" sz="2400">
                <a:solidFill>
                  <a:srgbClr val="000000"/>
                </a:solidFill>
              </a:rPr>
              <a:t>AUTO UPDATED WHITELIST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384" name="Google Shape;384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526" y="1642300"/>
            <a:ext cx="4153675" cy="264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2927" y="1641672"/>
            <a:ext cx="4153675" cy="2655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7"/>
          <p:cNvSpPr txBox="1"/>
          <p:nvPr>
            <p:ph type="ctrTitle"/>
          </p:nvPr>
        </p:nvSpPr>
        <p:spPr>
          <a:xfrm>
            <a:off x="1002600" y="602100"/>
            <a:ext cx="71388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TEMPORAL RESILIENCY ACCURACY</a:t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id="391" name="Google Shape;391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675" y="1462800"/>
            <a:ext cx="3803875" cy="2852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67"/>
          <p:cNvPicPr preferRelativeResize="0"/>
          <p:nvPr/>
        </p:nvPicPr>
        <p:blipFill rotWithShape="1">
          <a:blip r:embed="rId4">
            <a:alphaModFix/>
          </a:blip>
          <a:srcRect b="0" l="2070" r="2079" t="0"/>
          <a:stretch/>
        </p:blipFill>
        <p:spPr>
          <a:xfrm>
            <a:off x="3674275" y="1641875"/>
            <a:ext cx="5046398" cy="238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8"/>
          <p:cNvSpPr txBox="1"/>
          <p:nvPr>
            <p:ph type="ctrTitle"/>
          </p:nvPr>
        </p:nvSpPr>
        <p:spPr>
          <a:xfrm>
            <a:off x="478525" y="255600"/>
            <a:ext cx="8001600" cy="66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TEST CASES</a:t>
            </a:r>
            <a:endParaRPr sz="3000">
              <a:solidFill>
                <a:srgbClr val="000000"/>
              </a:solidFill>
            </a:endParaRPr>
          </a:p>
        </p:txBody>
      </p:sp>
      <p:graphicFrame>
        <p:nvGraphicFramePr>
          <p:cNvPr id="398" name="Google Shape;398;p68"/>
          <p:cNvGraphicFramePr/>
          <p:nvPr/>
        </p:nvGraphicFramePr>
        <p:xfrm>
          <a:off x="258750" y="85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{293FF46F-442E-4FEF-A49E-F2C275FAD752}</a:tableStyleId>
              </a:tblPr>
              <a:tblGrid>
                <a:gridCol w="732700"/>
                <a:gridCol w="1375625"/>
                <a:gridCol w="1962175"/>
                <a:gridCol w="1815550"/>
                <a:gridCol w="2740450"/>
              </a:tblGrid>
              <a:tr h="369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ID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MODULE NAME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ASSUMPTIONS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INPUT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EXPECTED OUTPUT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82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1_01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Background Script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user loads 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 </a:t>
                      </a:r>
                      <a:r>
                        <a:rPr lang="en"/>
                        <a:t>web page</a:t>
                      </a:r>
                      <a:r>
                        <a:rPr lang="en"/>
                        <a:t> 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using the browser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URL to the web page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Start a background listener</a:t>
                      </a:r>
                      <a:endParaRPr/>
                    </a:p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Make the listener data available for the content script</a:t>
                      </a:r>
                      <a:endParaRPr/>
                    </a:p>
                  </a:txBody>
                  <a:tcPr marT="91425" marB="91425" marR="0" marL="91425"/>
                </a:tc>
              </a:tr>
              <a:tr h="82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2_01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Content Script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webpage is 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fully loaded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user clicks on the “Safe or not”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button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Get background script data</a:t>
                      </a:r>
                      <a:endParaRPr/>
                    </a:p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Get the web page content</a:t>
                      </a:r>
                      <a:endParaRPr/>
                    </a:p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Send to dispatcher</a:t>
                      </a:r>
                      <a:endParaRPr/>
                    </a:p>
                  </a:txBody>
                  <a:tcPr marT="91425" marB="91425" marR="0" marL="91425"/>
                </a:tc>
              </a:tr>
              <a:tr h="82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3_01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Dispatcher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content script dispatches content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content from the content script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Search for URL in whitelist</a:t>
                      </a:r>
                      <a:endParaRPr/>
                    </a:p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If yes, send safe message    to the output UI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3_02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content script dispatches content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content from the content script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Search for URL in whitelist</a:t>
                      </a:r>
                      <a:endParaRPr/>
                    </a:p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If no, send the content to the phish detector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9"/>
          <p:cNvSpPr txBox="1"/>
          <p:nvPr>
            <p:ph type="ctrTitle"/>
          </p:nvPr>
        </p:nvSpPr>
        <p:spPr>
          <a:xfrm>
            <a:off x="478525" y="854400"/>
            <a:ext cx="8001600" cy="66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TEST CASES - Contd.</a:t>
            </a:r>
            <a:endParaRPr sz="3000">
              <a:solidFill>
                <a:srgbClr val="000000"/>
              </a:solidFill>
            </a:endParaRPr>
          </a:p>
        </p:txBody>
      </p:sp>
      <p:graphicFrame>
        <p:nvGraphicFramePr>
          <p:cNvPr id="404" name="Google Shape;404;p69"/>
          <p:cNvGraphicFramePr/>
          <p:nvPr/>
        </p:nvGraphicFramePr>
        <p:xfrm>
          <a:off x="258750" y="1456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{293FF46F-442E-4FEF-A49E-F2C275FAD752}</a:tableStyleId>
              </a:tblPr>
              <a:tblGrid>
                <a:gridCol w="732700"/>
                <a:gridCol w="1375625"/>
                <a:gridCol w="1962175"/>
                <a:gridCol w="1815550"/>
                <a:gridCol w="2740450"/>
              </a:tblGrid>
              <a:tr h="369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ID</a:t>
                      </a:r>
                      <a:endParaRPr b="1"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MODULE NAME</a:t>
                      </a:r>
                      <a:endParaRPr b="1"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ASSUMPTIONS</a:t>
                      </a:r>
                      <a:endParaRPr b="1"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INPUT</a:t>
                      </a:r>
                      <a:endParaRPr b="1"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EXPECTED OUTPUT</a:t>
                      </a:r>
                      <a:endParaRPr b="1"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3_03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</a:t>
                      </a:r>
                      <a:r>
                        <a:rPr lang="en"/>
                        <a:t>phish detector </a:t>
                      </a:r>
                      <a:r>
                        <a:rPr lang="en"/>
                        <a:t>is sent the content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Phish output from </a:t>
                      </a:r>
                      <a:r>
                        <a:rPr lang="en"/>
                        <a:t>phish detector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Send the content to the   target identifier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3_04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</a:t>
                      </a:r>
                      <a:r>
                        <a:rPr lang="en"/>
                        <a:t>phish detector </a:t>
                      </a:r>
                      <a:r>
                        <a:rPr lang="en"/>
                        <a:t>is sent the content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Safe</a:t>
                      </a:r>
                      <a:r>
                        <a:rPr lang="en"/>
                        <a:t> output from </a:t>
                      </a:r>
                      <a:r>
                        <a:rPr lang="en"/>
                        <a:t>phish detector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Update the whitelist</a:t>
                      </a:r>
                      <a:endParaRPr/>
                    </a:p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</a:t>
                      </a:r>
                      <a:r>
                        <a:rPr lang="en"/>
                        <a:t>end safe message to the output UI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3_05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target identifier is sent the content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Target</a:t>
                      </a:r>
                      <a:r>
                        <a:rPr lang="en"/>
                        <a:t> output from target identifier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Send warning message along with the target web page to the output UI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0"/>
          <p:cNvSpPr txBox="1"/>
          <p:nvPr>
            <p:ph type="ctrTitle"/>
          </p:nvPr>
        </p:nvSpPr>
        <p:spPr>
          <a:xfrm>
            <a:off x="478525" y="443950"/>
            <a:ext cx="8001600" cy="66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TEST CASES - Contd.</a:t>
            </a:r>
            <a:endParaRPr sz="3000">
              <a:solidFill>
                <a:srgbClr val="000000"/>
              </a:solidFill>
            </a:endParaRPr>
          </a:p>
        </p:txBody>
      </p:sp>
      <p:graphicFrame>
        <p:nvGraphicFramePr>
          <p:cNvPr id="410" name="Google Shape;410;p70"/>
          <p:cNvGraphicFramePr/>
          <p:nvPr/>
        </p:nvGraphicFramePr>
        <p:xfrm>
          <a:off x="258750" y="1046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{293FF46F-442E-4FEF-A49E-F2C275FAD752}</a:tableStyleId>
              </a:tblPr>
              <a:tblGrid>
                <a:gridCol w="732700"/>
                <a:gridCol w="1375625"/>
                <a:gridCol w="1962175"/>
                <a:gridCol w="1815550"/>
                <a:gridCol w="2740450"/>
              </a:tblGrid>
              <a:tr h="369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ID</a:t>
                      </a:r>
                      <a:endParaRPr b="1"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MODULE NAME</a:t>
                      </a:r>
                      <a:endParaRPr b="1"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ASSUMPTIONS</a:t>
                      </a:r>
                      <a:endParaRPr b="1"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INPUT</a:t>
                      </a:r>
                      <a:endParaRPr b="1"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EXPECTED OUTPUT</a:t>
                      </a:r>
                      <a:endParaRPr b="1"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4_01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Phish Detector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</a:t>
                      </a:r>
                      <a:r>
                        <a:rPr lang="en"/>
                        <a:t>dispatcher</a:t>
                      </a:r>
                      <a:r>
                        <a:rPr lang="en"/>
                        <a:t> sends the content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content from the 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Run the model</a:t>
                      </a:r>
                      <a:endParaRPr/>
                    </a:p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Publish the result to the 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5_01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Target Identifier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dispatcher sends the content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content from the 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Run the model</a:t>
                      </a:r>
                      <a:endParaRPr/>
                    </a:p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Publish the target web page to the 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6_01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Output UI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Output UI gets the content from the </a:t>
                      </a:r>
                      <a:r>
                        <a:rPr lang="en"/>
                        <a:t>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Safe message from the 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Set the safe message on the user interface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6_02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Output UI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Output UI gets the content from the 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Warning</a:t>
                      </a:r>
                      <a:r>
                        <a:rPr lang="en"/>
                        <a:t> message from the dispatcher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Set the warning message on the user interface</a:t>
                      </a:r>
                      <a:endParaRPr/>
                    </a:p>
                    <a:p>
                      <a:pPr indent="-180340" lvl="0" marL="18288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Display the target web page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71"/>
          <p:cNvSpPr txBox="1"/>
          <p:nvPr>
            <p:ph type="ctrTitle"/>
          </p:nvPr>
        </p:nvSpPr>
        <p:spPr>
          <a:xfrm>
            <a:off x="2052475" y="381000"/>
            <a:ext cx="4884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REFERENCES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416" name="Google Shape;416;p71"/>
          <p:cNvSpPr txBox="1"/>
          <p:nvPr>
            <p:ph idx="1" type="subTitle"/>
          </p:nvPr>
        </p:nvSpPr>
        <p:spPr>
          <a:xfrm>
            <a:off x="406650" y="1196700"/>
            <a:ext cx="8330700" cy="31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Mahdieh Zabihimayvan and Derek Doran, "Fuzzy Rough Set Feature Selection to Enhance Phishing Attack Detection", IEEE International Conference on Fuzzy Systems, June 2019.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S. Marchal, G. Armano, T. Gröndahl, K. Saari, N. Singh, N. Asokan, "Off-the-hook: An efficient and usable client-side phishing prevention application", IEEE Trans. Comput., vol. 66, no. 10, pp. 1717-1733, Oct. 2017.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A. K. Jain, B. B. Gupta, "A novel approach to protect against phishing attacks at client side using auto-updated white-list", EURASIP J. Inf. Secur., vol. 2016, no. 1, Dec. 2016.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G. Xiang, J. Hong, C. P. Rosé, L. Cranor, "CANTINA: A feature-rich machine learning framework for detecting phishing Web sites", ACM Trans. Inf. Syst. Secur., vol. 14, no. 2, 2011.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Implementation for the Usage of Google Safe Browsing APIs (v4), 2019, [online] Available: https://github.com/google/safebrowsing.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>
                <a:solidFill>
                  <a:srgbClr val="000000"/>
                </a:solidFill>
              </a:rPr>
              <a:t>C. Whittaker, B. Ryner, and M. Nazif, “Large-scale automatic classification of phishing pages,” in Proc. Netw. Distrib. Syst. Security Symp., 2010, pp. 1–14.</a:t>
            </a:r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ctrTitle"/>
          </p:nvPr>
        </p:nvSpPr>
        <p:spPr>
          <a:xfrm>
            <a:off x="418975" y="693575"/>
            <a:ext cx="8151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AUTOMATIC PHISHING CLASSIFICATION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86" name="Google Shape;86;p18"/>
          <p:cNvSpPr txBox="1"/>
          <p:nvPr>
            <p:ph idx="1" type="subTitle"/>
          </p:nvPr>
        </p:nvSpPr>
        <p:spPr>
          <a:xfrm>
            <a:off x="516925" y="1760550"/>
            <a:ext cx="79557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Colin Whittaker, Brian Ryner and Marria Nazif for Google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Proc. Netw. Distrib. Syst. Security Symp., 2010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Features used</a:t>
            </a:r>
            <a:endParaRPr sz="1800">
              <a:solidFill>
                <a:srgbClr val="000000"/>
              </a:solidFill>
            </a:endParaRPr>
          </a:p>
          <a:p>
            <a:pPr indent="-34290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The URL of the page</a:t>
            </a:r>
            <a:endParaRPr sz="1800">
              <a:solidFill>
                <a:srgbClr val="000000"/>
              </a:solidFill>
            </a:endParaRPr>
          </a:p>
          <a:p>
            <a:pPr indent="-34290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The HTML page contents</a:t>
            </a:r>
            <a:endParaRPr sz="1800">
              <a:solidFill>
                <a:srgbClr val="000000"/>
              </a:solidFill>
            </a:endParaRPr>
          </a:p>
          <a:p>
            <a:pPr indent="-34290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The host server details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Needs blacklist updating.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ctrTitle"/>
          </p:nvPr>
        </p:nvSpPr>
        <p:spPr>
          <a:xfrm>
            <a:off x="418975" y="693575"/>
            <a:ext cx="8151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CANTINA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92" name="Google Shape;92;p19"/>
          <p:cNvSpPr txBox="1"/>
          <p:nvPr>
            <p:ph idx="1" type="subTitle"/>
          </p:nvPr>
        </p:nvSpPr>
        <p:spPr>
          <a:xfrm>
            <a:off x="516925" y="1760550"/>
            <a:ext cx="79557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Guang Xiang, Jason Hong, Carolyn P. Rose and  Lorrie Cranor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ACM Trans. Inf. Syst. Secur., 2011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Page similarity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SHA 1 algorithm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Easy to break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Performance gains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ctrTitle"/>
          </p:nvPr>
        </p:nvSpPr>
        <p:spPr>
          <a:xfrm>
            <a:off x="418975" y="693575"/>
            <a:ext cx="8151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AUTO UPDATED WHITELIST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98" name="Google Shape;98;p20"/>
          <p:cNvSpPr txBox="1"/>
          <p:nvPr>
            <p:ph idx="1" type="subTitle"/>
          </p:nvPr>
        </p:nvSpPr>
        <p:spPr>
          <a:xfrm>
            <a:off x="516925" y="1760550"/>
            <a:ext cx="79557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Ankit Kumar Jain and B. B. Gupta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EURASIP J. Inf. Secur., vol. 2016, no. 1, Dec. 2016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Whitelist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the domain name 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the IP address 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Reverts to old system if not in whitelist 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ctrTitle"/>
          </p:nvPr>
        </p:nvSpPr>
        <p:spPr>
          <a:xfrm>
            <a:off x="418975" y="693575"/>
            <a:ext cx="8151600" cy="8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</a:rPr>
              <a:t>FUZZY ROUGH SET FEATURE SELECTION TO ENHANCE PHISHING ATTACK DETECTION</a:t>
            </a:r>
            <a:endParaRPr b="1" sz="2400">
              <a:solidFill>
                <a:srgbClr val="000000"/>
              </a:solidFill>
            </a:endParaRPr>
          </a:p>
        </p:txBody>
      </p:sp>
      <p:sp>
        <p:nvSpPr>
          <p:cNvPr id="104" name="Google Shape;104;p21"/>
          <p:cNvSpPr txBox="1"/>
          <p:nvPr>
            <p:ph idx="1" type="subTitle"/>
          </p:nvPr>
        </p:nvSpPr>
        <p:spPr>
          <a:xfrm>
            <a:off x="516925" y="1760550"/>
            <a:ext cx="79557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Mahdieh Zabihimayvan and Derek Doran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IEEE International Conference on Fuzzy Systems, June 2019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Fuzzy Rough Set (FRS) theory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Feature selection algorithm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Random Forest classification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No third party features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